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90" r:id="rId3"/>
    <p:sldId id="309" r:id="rId4"/>
    <p:sldId id="310" r:id="rId5"/>
    <p:sldId id="318" r:id="rId6"/>
    <p:sldId id="311" r:id="rId7"/>
    <p:sldId id="303" r:id="rId8"/>
    <p:sldId id="320" r:id="rId9"/>
    <p:sldId id="321" r:id="rId10"/>
    <p:sldId id="322" r:id="rId11"/>
    <p:sldId id="323" r:id="rId12"/>
    <p:sldId id="313" r:id="rId13"/>
    <p:sldId id="314" r:id="rId14"/>
    <p:sldId id="324" r:id="rId15"/>
    <p:sldId id="325" r:id="rId16"/>
    <p:sldId id="305" r:id="rId17"/>
    <p:sldId id="306" r:id="rId18"/>
    <p:sldId id="308" r:id="rId19"/>
    <p:sldId id="315" r:id="rId20"/>
    <p:sldId id="316" r:id="rId21"/>
    <p:sldId id="317" r:id="rId22"/>
    <p:sldId id="264" r:id="rId23"/>
    <p:sldId id="26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 Attention Networks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,ICLR,2018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39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 Attention Networks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,ICLR,2018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398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39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6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pdf/1710.1090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700686" y="1830111"/>
            <a:ext cx="905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Relational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Graph Attention Network for Aspect-based Sentiment Analysis</a:t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990266" y="4333680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(ACL-2020)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7415313" y="5066553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06" y="1568608"/>
            <a:ext cx="331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Dependency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 tree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096" y="1616108"/>
            <a:ext cx="478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Aspect-based dependency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 tree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051956" y="1877718"/>
            <a:ext cx="16031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768" y="2139328"/>
            <a:ext cx="11178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Step3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we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set the nodes with direct connections to the aspect as the children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which the original dependency relations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remain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unchanged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1" y="3415703"/>
            <a:ext cx="116871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06" y="1568608"/>
            <a:ext cx="331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Dependency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 tree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095" y="1616108"/>
            <a:ext cx="554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Aspect-oriented dependency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 tree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051956" y="1877718"/>
            <a:ext cx="16031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768" y="2139328"/>
            <a:ext cx="11255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Step4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other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original dependency relations are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discarded,and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instead,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we put a virtual relation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n:con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"(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connected) from each node to the aspect.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5" y="3736460"/>
            <a:ext cx="117062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5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938" y="151454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Aspect-Oriented Dependency Tree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zh-CN" sz="28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63" y="2293051"/>
            <a:ext cx="88011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0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4255" y="471691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Relational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Graph Attention Network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51882" y="2471735"/>
            <a:ext cx="4247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Graph Attention Network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5498543" y="3027033"/>
            <a:ext cx="415636" cy="1721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938" y="151454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Attention Network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91" y="2280247"/>
            <a:ext cx="38766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85" y="2207038"/>
            <a:ext cx="53530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56285" y="5876142"/>
            <a:ext cx="8978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/>
              <a:t>Graph Attention Networks ,</a:t>
            </a:r>
            <a:r>
              <a:rPr lang="en-US" altLang="zh-CN" b="1" dirty="0" smtClean="0"/>
              <a:t>ICLR,2018     </a:t>
            </a:r>
            <a:r>
              <a:rPr lang="en-US" altLang="zh-CN" dirty="0">
                <a:hlinkClick r:id="rId5"/>
              </a:rPr>
              <a:t>https://arxiv.org/pdf/1710.10903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50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938" y="151454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Relational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Graph Attention Network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5" y="2076410"/>
            <a:ext cx="44196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76" y="3414894"/>
            <a:ext cx="3981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9" y="5170438"/>
            <a:ext cx="35052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26" y="6070921"/>
            <a:ext cx="34671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51" y="1890377"/>
            <a:ext cx="38766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7885" y="2582285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K:multi head </a:t>
            </a:r>
            <a:r>
              <a:rPr lang="en-US" altLang="zh-CN" dirty="0" err="1" smtClean="0"/>
              <a:t>nums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28416" y="385294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M:relation </a:t>
            </a:r>
            <a:r>
              <a:rPr lang="en-US" altLang="zh-CN" dirty="0" err="1" smtClean="0"/>
              <a:t>nums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68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738313"/>
            <a:ext cx="72866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11" y="6402779"/>
            <a:ext cx="5162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1487879"/>
            <a:ext cx="79248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30" y="1668792"/>
            <a:ext cx="4352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2669969"/>
            <a:ext cx="6143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:a16="http://schemas.microsoft.com/office/drawing/2014/main" xmlns="" id="{5A501EAF-49F3-5942-9661-6EA1CA15E05E}"/>
              </a:ext>
            </a:extLst>
          </p:cNvPr>
          <p:cNvSpPr txBox="1"/>
          <p:nvPr/>
        </p:nvSpPr>
        <p:spPr>
          <a:xfrm>
            <a:off x="5734788" y="1875702"/>
            <a:ext cx="3657600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en-US" altLang="zh-CN" sz="4000" dirty="0" smtClean="0"/>
              <a:t>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Innovation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Method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Experiments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95" y="1975263"/>
            <a:ext cx="60864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700213"/>
            <a:ext cx="92678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503" y="1316974"/>
            <a:ext cx="11934701" cy="48599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CN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3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1. </a:t>
            </a:r>
            <a:r>
              <a:rPr lang="en-US" altLang="zh-CN" sz="3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first defined a novel aspect-oriented </a:t>
            </a:r>
            <a:r>
              <a:rPr lang="en-US" altLang="zh-CN" sz="3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dependency</a:t>
            </a:r>
            <a:r>
              <a:rPr lang="en-US" altLang="zh-CN" sz="3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 </a:t>
            </a:r>
            <a:r>
              <a:rPr lang="en-US" altLang="zh-CN" sz="3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tree structure by     reshaping </a:t>
            </a:r>
            <a:r>
              <a:rPr lang="en-US" altLang="zh-CN" sz="3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and pruning an </a:t>
            </a:r>
            <a:r>
              <a:rPr lang="en-US" altLang="zh-CN" sz="3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ordinary</a:t>
            </a:r>
            <a:r>
              <a:rPr lang="en-US" altLang="zh-CN" sz="3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 </a:t>
            </a:r>
            <a:r>
              <a:rPr lang="en-US" altLang="zh-CN" sz="3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dependency </a:t>
            </a:r>
            <a:r>
              <a:rPr lang="en-US" altLang="zh-CN" sz="3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parse tree to root it at a target aspect </a:t>
            </a:r>
            <a:r>
              <a:rPr lang="en-US" altLang="zh-CN" dirty="0">
                <a:effectLst/>
                <a:latin typeface="Times New Roman" pitchFamily="18" charset="0"/>
              </a:rPr>
              <a:t/>
            </a:r>
            <a:br>
              <a:rPr lang="en-US" altLang="zh-CN" dirty="0">
                <a:effectLst/>
                <a:latin typeface="Times New Roman" pitchFamily="18" charset="0"/>
              </a:rPr>
            </a:br>
            <a:r>
              <a:rPr lang="en-US" altLang="zh-CN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zh-CN" b="0" dirty="0" smtClean="0">
                <a:solidFill>
                  <a:schemeClr val="tx1"/>
                </a:solidFill>
                <a:effectLst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3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  <a:r>
              <a:rPr lang="en-US" altLang="zh-CN" sz="3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encode </a:t>
            </a:r>
            <a:r>
              <a:rPr lang="en-US" altLang="zh-CN" sz="3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the new dependency trees with our relational </a:t>
            </a:r>
            <a:r>
              <a:rPr lang="en-US" altLang="zh-CN" sz="3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graph attention network </a:t>
            </a:r>
            <a:r>
              <a:rPr lang="en-US" altLang="zh-CN" sz="3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rPr>
              <a:t>(R-GAT) for sentiment classification </a:t>
            </a:r>
            <a:r>
              <a:rPr lang="en-US" altLang="zh-CN" b="0" dirty="0">
                <a:effectLst/>
                <a:latin typeface="Times New Roman" pitchFamily="18" charset="0"/>
              </a:rPr>
              <a:t/>
            </a:r>
            <a:br>
              <a:rPr lang="en-US" altLang="zh-CN" b="0" dirty="0">
                <a:effectLst/>
                <a:latin typeface="Times New Roman" pitchFamily="18" charset="0"/>
              </a:rPr>
            </a:br>
            <a:r>
              <a:rPr lang="en-US" altLang="zh-CN" b="0" dirty="0">
                <a:solidFill>
                  <a:schemeClr val="tx1"/>
                </a:solidFill>
                <a:effectLst/>
              </a:rPr>
              <a:t/>
            </a:r>
            <a:br>
              <a:rPr lang="en-US" altLang="zh-CN" b="0" dirty="0">
                <a:solidFill>
                  <a:schemeClr val="tx1"/>
                </a:solidFill>
                <a:effectLst/>
              </a:rPr>
            </a:br>
            <a:r>
              <a:rPr lang="en-US" altLang="zh-CN" b="0" dirty="0">
                <a:solidFill>
                  <a:schemeClr val="tx1"/>
                </a:solidFill>
                <a:effectLst/>
              </a:rPr>
              <a:t/>
            </a:r>
            <a:br>
              <a:rPr lang="en-US" altLang="zh-CN" b="0" dirty="0">
                <a:solidFill>
                  <a:schemeClr val="tx1"/>
                </a:solidFill>
                <a:effectLst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b="0" dirty="0" smtClean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/>
            </a:r>
            <a:br>
              <a:rPr lang="en-US" altLang="zh-CN" b="0" dirty="0">
                <a:solidFill>
                  <a:schemeClr val="tx1"/>
                </a:solidFill>
              </a:rPr>
            </a:b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797" y="20900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8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24" y="1699964"/>
            <a:ext cx="84963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397" y="1284142"/>
            <a:ext cx="357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previous methods</a:t>
            </a:r>
            <a:r>
              <a:rPr lang="en-US" altLang="zh-CN" b="1" dirty="0" smtClean="0"/>
              <a:t>: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75" y="1868917"/>
            <a:ext cx="70008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257" y="6477820"/>
            <a:ext cx="110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Aspect-based Sentiment Classification with Aspect-specific Graph Convolutional </a:t>
            </a:r>
            <a:r>
              <a:rPr lang="en-US" altLang="zh-CN" b="1" dirty="0" smtClean="0"/>
              <a:t>Networks,EMNLP,2019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81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34" y="1437780"/>
            <a:ext cx="97059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224024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attention-based LSTM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08165" y="1769423"/>
            <a:ext cx="3075709" cy="146066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3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32" y="1255897"/>
            <a:ext cx="357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Current issues</a:t>
            </a:r>
            <a:r>
              <a:rPr lang="en-US" altLang="zh-CN" sz="3200" b="1" dirty="0" smtClean="0"/>
              <a:t>: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0842" y="3415610"/>
            <a:ext cx="104502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Example 1</a:t>
            </a:r>
            <a:r>
              <a:rPr lang="en-US" altLang="zh-CN" sz="2400" dirty="0" smtClean="0"/>
              <a:t>: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delicious was 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noodles but terrible vegetables</a:t>
            </a:r>
          </a:p>
          <a:p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Example 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smtClean="0"/>
              <a:t>great </a:t>
            </a:r>
            <a:r>
              <a:rPr lang="en-US" altLang="zh-CN" sz="2400" dirty="0"/>
              <a:t>food but </a:t>
            </a:r>
            <a:r>
              <a:rPr lang="en-US" altLang="zh-CN" sz="2400" dirty="0" smtClean="0"/>
              <a:t>the service </a:t>
            </a:r>
            <a:r>
              <a:rPr lang="en-US" altLang="zh-CN" sz="2400" dirty="0"/>
              <a:t>was dreadful </a:t>
            </a:r>
            <a:br>
              <a:rPr lang="en-US" altLang="zh-CN" sz="2400" dirty="0"/>
            </a:b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08271" y="3467860"/>
            <a:ext cx="1057716" cy="42480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08271" y="2944640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aspect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92686" y="3467860"/>
            <a:ext cx="961901" cy="424802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70712" y="3467860"/>
            <a:ext cx="1133336" cy="424803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54587" y="3456250"/>
                <a:ext cx="6125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𝑊𝑒𝑖𝑔h𝑡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𝑑𝑒𝑙𝑖𝑐𝑖𝑜𝑢𝑠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𝑊𝑒𝑖𝑔h𝑡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𝑡𝑒𝑟𝑟𝑖𝑏𝑙𝑒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87" y="3456250"/>
                <a:ext cx="612507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1211888" y="1728922"/>
            <a:ext cx="925048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Opinion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words are far from aspect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words</a:t>
            </a: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One sentence contains multiple aspects(1-N) with different sentiments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which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may confuse the models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3465616" y="4178401"/>
            <a:ext cx="750124" cy="42480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84520" y="4219501"/>
            <a:ext cx="938150" cy="42480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792686" y="4178402"/>
            <a:ext cx="1258784" cy="424802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743200" y="4224975"/>
            <a:ext cx="722416" cy="378229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9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6895" y="1745673"/>
            <a:ext cx="10160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aspect-oriented tree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structure by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reshaping and pruning ordinary dependency trees to focus on the target aspects 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new GAT model to encode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dependency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relations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and to establish the connections between aspects and opinion words </a:t>
            </a:r>
            <a:br>
              <a:rPr lang="en-US" altLang="zh-CN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5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06" y="1568608"/>
            <a:ext cx="331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Dependency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 tree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096" y="1616108"/>
            <a:ext cx="478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Aspect-based dependency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 tree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051956" y="1877718"/>
            <a:ext cx="16031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4396" y="2541320"/>
            <a:ext cx="835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Step1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First, a dependency tree is obtained using a parser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32" y="3177887"/>
            <a:ext cx="77343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06" y="1568608"/>
            <a:ext cx="331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Dependency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 tree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096" y="1616108"/>
            <a:ext cx="478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Aspect-based dependency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 tree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051956" y="1877718"/>
            <a:ext cx="16031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4396" y="2541320"/>
            <a:ext cx="768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Step2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Second, we place the target aspect at the root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3258416"/>
            <a:ext cx="118205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3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37694</TotalTime>
  <Words>326</Words>
  <Application>Microsoft Office PowerPoint</Application>
  <PresentationFormat>自定义</PresentationFormat>
  <Paragraphs>91</Paragraphs>
  <Slides>23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PowerPoint 演示文稿</vt:lpstr>
      <vt:lpstr>PowerPoint 演示文稿</vt:lpstr>
      <vt:lpstr>Introduction</vt:lpstr>
      <vt:lpstr>Introduction</vt:lpstr>
      <vt:lpstr>Introduction</vt:lpstr>
      <vt:lpstr>Introduction</vt:lpstr>
      <vt:lpstr>Motivation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Experiments 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1161</cp:revision>
  <dcterms:created xsi:type="dcterms:W3CDTF">2017-04-22T07:59:29Z</dcterms:created>
  <dcterms:modified xsi:type="dcterms:W3CDTF">2020-05-14T12:44:20Z</dcterms:modified>
</cp:coreProperties>
</file>